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3" r:id="rId17"/>
  </p:sldIdLst>
  <p:sldSz cx="9144000" cy="5143500" type="screen16x9"/>
  <p:notesSz cx="6858000" cy="9144000"/>
  <p:embeddedFontLst>
    <p:embeddedFont>
      <p:font typeface="Abril Fatface" panose="020B0604020202020204" charset="0"/>
      <p:regular r:id="rId1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833"/>
    <p:restoredTop sz="94656"/>
  </p:normalViewPr>
  <p:slideViewPr>
    <p:cSldViewPr snapToGrid="0">
      <p:cViewPr varScale="1">
        <p:scale>
          <a:sx n="107" d="100"/>
          <a:sy n="107" d="100"/>
        </p:scale>
        <p:origin x="108" y="6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db0db6580f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db0db6580f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db0db6580f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db0db6580f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db0db6580f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db0db6580f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db0db6580f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db0db6580f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db0db6580f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db0db6580f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db0db6580f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db0db6580f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db0db6580f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db0db6580f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db0db6580f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db0db6580f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b0db6580f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b0db6580f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db0db6580f_0_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db0db6580f_0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db0db6580f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db0db6580f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db0db6580f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db0db6580f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db0db6580f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db0db6580f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db0db6580f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db0db6580f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db0db6580f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db0db6580f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3" Type="http://schemas.openxmlformats.org/officeDocument/2006/relationships/hyperlink" Target="https://www.nps.gov/fols/index.htm"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nps.gov/fols/learn/education/distancelearning.htm"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E7BB"/>
        </a:solid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0" y="381500"/>
            <a:ext cx="8520600" cy="7056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dirty="0">
                <a:latin typeface="Abril Fatface"/>
                <a:ea typeface="Abril Fatface"/>
                <a:cs typeface="Abril Fatface"/>
                <a:sym typeface="Abril Fatface"/>
              </a:rPr>
              <a:t>Fort Larned Overview</a:t>
            </a:r>
            <a:endParaRPr dirty="0">
              <a:latin typeface="Abril Fatface"/>
              <a:ea typeface="Abril Fatface"/>
              <a:cs typeface="Abril Fatface"/>
              <a:sym typeface="Abril Fatface"/>
            </a:endParaRPr>
          </a:p>
        </p:txBody>
      </p:sp>
      <p:pic>
        <p:nvPicPr>
          <p:cNvPr id="56" name="Google Shape;56;p13" descr="The Fort Larned entrance sign. The sign is made out of stone and red painted metal. Text on the sign says &quot;Fort Larned National Historic Site, U.S Department of the Interior, National Park Service.&quot; A smaller red metal sign near the base has the text &quot;Guardian of the Santa Fe Trail.&quot; A 10 feet tall metal sculpture, designed in the silhouette of a calvary soldier on horseback, sits to the right of the entrance sign.  "/>
          <p:cNvPicPr preferRelativeResize="0"/>
          <p:nvPr/>
        </p:nvPicPr>
        <p:blipFill>
          <a:blip r:embed="rId3">
            <a:alphaModFix/>
          </a:blip>
          <a:stretch>
            <a:fillRect/>
          </a:stretch>
        </p:blipFill>
        <p:spPr>
          <a:xfrm>
            <a:off x="191250" y="1087100"/>
            <a:ext cx="4721623" cy="3541225"/>
          </a:xfrm>
          <a:prstGeom prst="rect">
            <a:avLst/>
          </a:prstGeom>
          <a:noFill/>
          <a:ln>
            <a:noFill/>
          </a:ln>
        </p:spPr>
      </p:pic>
      <p:pic>
        <p:nvPicPr>
          <p:cNvPr id="57" name="Google Shape;57;p13" descr="A 100-foot tall flagpole with an American flag flying sits in the middle of the grassy parade ground. Three sandstone building with wooden roofs sit to the right of the flagpole.  "/>
          <p:cNvPicPr preferRelativeResize="0"/>
          <p:nvPr/>
        </p:nvPicPr>
        <p:blipFill>
          <a:blip r:embed="rId4">
            <a:alphaModFix/>
          </a:blip>
          <a:stretch>
            <a:fillRect/>
          </a:stretch>
        </p:blipFill>
        <p:spPr>
          <a:xfrm>
            <a:off x="5296448" y="1087099"/>
            <a:ext cx="3551498" cy="3541225"/>
          </a:xfrm>
          <a:prstGeom prst="rect">
            <a:avLst/>
          </a:prstGeom>
          <a:noFill/>
          <a:ln>
            <a:noFill/>
          </a:ln>
        </p:spPr>
      </p:pic>
      <p:sp>
        <p:nvSpPr>
          <p:cNvPr id="2" name="TextBox 1">
            <a:extLst>
              <a:ext uri="{FF2B5EF4-FFF2-40B4-BE49-F238E27FC236}">
                <a16:creationId xmlns:a16="http://schemas.microsoft.com/office/drawing/2014/main" id="{3660C0A2-1078-446F-A6F5-35FF50C146E5}"/>
              </a:ext>
            </a:extLst>
          </p:cNvPr>
          <p:cNvSpPr txBox="1"/>
          <p:nvPr/>
        </p:nvSpPr>
        <p:spPr>
          <a:xfrm>
            <a:off x="191250" y="4762000"/>
            <a:ext cx="8703979" cy="307777"/>
          </a:xfrm>
          <a:prstGeom prst="rect">
            <a:avLst/>
          </a:prstGeom>
          <a:noFill/>
        </p:spPr>
        <p:txBody>
          <a:bodyPr wrap="square" rtlCol="0">
            <a:spAutoFit/>
          </a:bodyPr>
          <a:lstStyle/>
          <a:p>
            <a:pPr algn="ctr"/>
            <a:r>
              <a:rPr lang="en-US" dirty="0"/>
              <a:t>Created by Aaron </a:t>
            </a:r>
            <a:r>
              <a:rPr lang="en-US" dirty="0" err="1"/>
              <a:t>Lentner</a:t>
            </a:r>
            <a:r>
              <a:rPr lang="en-US" dirty="0"/>
              <a:t>, Teacher Ranger Teacher, 2021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E7BB"/>
        </a:solidFill>
        <a:effectLst/>
      </p:bgPr>
    </p:bg>
    <p:spTree>
      <p:nvGrpSpPr>
        <p:cNvPr id="1" name="Shape 123"/>
        <p:cNvGrpSpPr/>
        <p:nvPr/>
      </p:nvGrpSpPr>
      <p:grpSpPr>
        <a:xfrm>
          <a:off x="0" y="0"/>
          <a:ext cx="0" cy="0"/>
          <a:chOff x="0" y="0"/>
          <a:chExt cx="0" cy="0"/>
        </a:xfrm>
      </p:grpSpPr>
      <p:sp>
        <p:nvSpPr>
          <p:cNvPr id="124" name="Google Shape;124;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Abril Fatface"/>
                <a:ea typeface="Abril Fatface"/>
                <a:cs typeface="Abril Fatface"/>
                <a:sym typeface="Abril Fatface"/>
              </a:rPr>
              <a:t>Blockhouse</a:t>
            </a:r>
            <a:endParaRPr>
              <a:latin typeface="Abril Fatface"/>
              <a:ea typeface="Abril Fatface"/>
              <a:cs typeface="Abril Fatface"/>
              <a:sym typeface="Abril Fatface"/>
            </a:endParaRPr>
          </a:p>
        </p:txBody>
      </p:sp>
      <p:sp>
        <p:nvSpPr>
          <p:cNvPr id="125" name="Google Shape;125;p2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dirty="0"/>
              <a:t>This was originally built as a defensive structure in case of an Indian attack. It was later converted into a makeshift prison. </a:t>
            </a:r>
            <a:endParaRPr dirty="0"/>
          </a:p>
        </p:txBody>
      </p:sp>
      <p:sp>
        <p:nvSpPr>
          <p:cNvPr id="129" name="Google Shape;129;p22"/>
          <p:cNvSpPr txBox="1"/>
          <p:nvPr/>
        </p:nvSpPr>
        <p:spPr>
          <a:xfrm>
            <a:off x="3912775" y="4498375"/>
            <a:ext cx="1204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Blockhouse</a:t>
            </a:r>
            <a:endParaRPr b="1"/>
          </a:p>
        </p:txBody>
      </p:sp>
      <p:pic>
        <p:nvPicPr>
          <p:cNvPr id="128" name="Google Shape;128;p22" descr="A six-sided sandstone two-story structure. three sides are shown with a white down on one of the sides. A white steeple rises from the center of the wooden roof."/>
          <p:cNvPicPr preferRelativeResize="0"/>
          <p:nvPr/>
        </p:nvPicPr>
        <p:blipFill>
          <a:blip r:embed="rId3">
            <a:alphaModFix/>
          </a:blip>
          <a:stretch>
            <a:fillRect/>
          </a:stretch>
        </p:blipFill>
        <p:spPr>
          <a:xfrm>
            <a:off x="492300" y="2274113"/>
            <a:ext cx="3446275" cy="2631025"/>
          </a:xfrm>
          <a:prstGeom prst="rect">
            <a:avLst/>
          </a:prstGeom>
          <a:noFill/>
          <a:ln>
            <a:noFill/>
          </a:ln>
        </p:spPr>
      </p:pic>
      <p:sp>
        <p:nvSpPr>
          <p:cNvPr id="127" name="Google Shape;127;p22"/>
          <p:cNvSpPr txBox="1"/>
          <p:nvPr/>
        </p:nvSpPr>
        <p:spPr>
          <a:xfrm>
            <a:off x="6822831" y="4625900"/>
            <a:ext cx="1828869"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t>Rifle Loopholes </a:t>
            </a:r>
            <a:endParaRPr b="1" dirty="0"/>
          </a:p>
        </p:txBody>
      </p:sp>
      <p:pic>
        <p:nvPicPr>
          <p:cNvPr id="126" name="Google Shape;126;p22" descr="Inside of the sandstone blockhouse. It is two levels in height with dozens of loopholes found on each level. A wooden shelf rest below the second level of loopholes. A wooden roof encloses the structure. "/>
          <p:cNvPicPr preferRelativeResize="0"/>
          <p:nvPr/>
        </p:nvPicPr>
        <p:blipFill>
          <a:blip r:embed="rId4">
            <a:alphaModFix/>
          </a:blip>
          <a:stretch>
            <a:fillRect/>
          </a:stretch>
        </p:blipFill>
        <p:spPr>
          <a:xfrm>
            <a:off x="6296575" y="2610375"/>
            <a:ext cx="2611323" cy="1958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E7BB"/>
        </a:solidFill>
        <a:effectLst/>
      </p:bgPr>
    </p:bg>
    <p:spTree>
      <p:nvGrpSpPr>
        <p:cNvPr id="1" name="Shape 133"/>
        <p:cNvGrpSpPr/>
        <p:nvPr/>
      </p:nvGrpSpPr>
      <p:grpSpPr>
        <a:xfrm>
          <a:off x="0" y="0"/>
          <a:ext cx="0" cy="0"/>
          <a:chOff x="0" y="0"/>
          <a:chExt cx="0" cy="0"/>
        </a:xfrm>
      </p:grpSpPr>
      <p:sp>
        <p:nvSpPr>
          <p:cNvPr id="134" name="Google Shape;134;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Abril Fatface"/>
                <a:ea typeface="Abril Fatface"/>
                <a:cs typeface="Abril Fatface"/>
                <a:sym typeface="Abril Fatface"/>
              </a:rPr>
              <a:t>New Commissary and School</a:t>
            </a:r>
            <a:endParaRPr>
              <a:latin typeface="Abril Fatface"/>
              <a:ea typeface="Abril Fatface"/>
              <a:cs typeface="Abril Fatface"/>
              <a:sym typeface="Abril Fatface"/>
            </a:endParaRPr>
          </a:p>
        </p:txBody>
      </p:sp>
      <p:sp>
        <p:nvSpPr>
          <p:cNvPr id="135" name="Google Shape;135;p2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spcAft>
                <a:spcPts val="1200"/>
              </a:spcAft>
              <a:buNone/>
            </a:pPr>
            <a:r>
              <a:rPr lang="en" dirty="0"/>
              <a:t>When the fort was at its peak, more space was needed for supplies and the New Commissary was built. </a:t>
            </a:r>
            <a:r>
              <a:rPr lang="en-US" dirty="0"/>
              <a:t>In 1871, part of the building was converted into a school and library.</a:t>
            </a:r>
            <a:endParaRPr dirty="0"/>
          </a:p>
        </p:txBody>
      </p:sp>
      <p:sp>
        <p:nvSpPr>
          <p:cNvPr id="138" name="Google Shape;138;p23"/>
          <p:cNvSpPr txBox="1"/>
          <p:nvPr/>
        </p:nvSpPr>
        <p:spPr>
          <a:xfrm>
            <a:off x="82725" y="4430925"/>
            <a:ext cx="18348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Dunce Cap- A symbol of the past!</a:t>
            </a:r>
            <a:endParaRPr b="1"/>
          </a:p>
        </p:txBody>
      </p:sp>
      <p:pic>
        <p:nvPicPr>
          <p:cNvPr id="136" name="Google Shape;136;p23" descr="A blue hat with the text &quot;dunce.&quot;"/>
          <p:cNvPicPr preferRelativeResize="0"/>
          <p:nvPr/>
        </p:nvPicPr>
        <p:blipFill>
          <a:blip r:embed="rId3">
            <a:alphaModFix/>
          </a:blip>
          <a:stretch>
            <a:fillRect/>
          </a:stretch>
        </p:blipFill>
        <p:spPr>
          <a:xfrm>
            <a:off x="155468" y="2288650"/>
            <a:ext cx="1538700" cy="2051574"/>
          </a:xfrm>
          <a:prstGeom prst="rect">
            <a:avLst/>
          </a:prstGeom>
          <a:noFill/>
          <a:ln>
            <a:noFill/>
          </a:ln>
        </p:spPr>
      </p:pic>
      <p:pic>
        <p:nvPicPr>
          <p:cNvPr id="137" name="Google Shape;137;p23" descr="A long sandstone building. It has a wooden roof with brick chimneys located on each end. A white cupola is in the center of the roof. White doors with 3 white steps are at the ends of the building with three white windows in between. "/>
          <p:cNvPicPr preferRelativeResize="0"/>
          <p:nvPr/>
        </p:nvPicPr>
        <p:blipFill>
          <a:blip r:embed="rId4">
            <a:alphaModFix/>
          </a:blip>
          <a:stretch>
            <a:fillRect/>
          </a:stretch>
        </p:blipFill>
        <p:spPr>
          <a:xfrm>
            <a:off x="2034079" y="2571750"/>
            <a:ext cx="6561001" cy="23945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E7BB"/>
        </a:solidFill>
        <a:effectLst/>
      </p:bgPr>
    </p:bg>
    <p:spTree>
      <p:nvGrpSpPr>
        <p:cNvPr id="1" name="Shape 142"/>
        <p:cNvGrpSpPr/>
        <p:nvPr/>
      </p:nvGrpSpPr>
      <p:grpSpPr>
        <a:xfrm>
          <a:off x="0" y="0"/>
          <a:ext cx="0" cy="0"/>
          <a:chOff x="0" y="0"/>
          <a:chExt cx="0" cy="0"/>
        </a:xfrm>
      </p:grpSpPr>
      <p:sp>
        <p:nvSpPr>
          <p:cNvPr id="143" name="Google Shape;143;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Abril Fatface"/>
                <a:ea typeface="Abril Fatface"/>
                <a:cs typeface="Abril Fatface"/>
                <a:sym typeface="Abril Fatface"/>
              </a:rPr>
              <a:t>Old Commissary</a:t>
            </a:r>
            <a:endParaRPr>
              <a:latin typeface="Abril Fatface"/>
              <a:ea typeface="Abril Fatface"/>
              <a:cs typeface="Abril Fatface"/>
              <a:sym typeface="Abril Fatface"/>
            </a:endParaRPr>
          </a:p>
        </p:txBody>
      </p:sp>
      <p:sp>
        <p:nvSpPr>
          <p:cNvPr id="144" name="Google Shape;144;p2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buNone/>
            </a:pPr>
            <a:r>
              <a:rPr lang="en-US" dirty="0"/>
              <a:t>This building was used to store food supplies to distribute daily rations. At best, the food supply at Fort </a:t>
            </a:r>
            <a:r>
              <a:rPr lang="en-US" dirty="0" err="1"/>
              <a:t>Larned</a:t>
            </a:r>
            <a:r>
              <a:rPr lang="en-US" dirty="0"/>
              <a:t> left a little to be desired. </a:t>
            </a:r>
            <a:endParaRPr dirty="0"/>
          </a:p>
        </p:txBody>
      </p:sp>
      <p:sp>
        <p:nvSpPr>
          <p:cNvPr id="148" name="Google Shape;148;p24"/>
          <p:cNvSpPr txBox="1"/>
          <p:nvPr/>
        </p:nvSpPr>
        <p:spPr>
          <a:xfrm>
            <a:off x="4158850" y="4568875"/>
            <a:ext cx="1166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Ingredients</a:t>
            </a:r>
            <a:endParaRPr b="1"/>
          </a:p>
        </p:txBody>
      </p:sp>
      <p:pic>
        <p:nvPicPr>
          <p:cNvPr id="147" name="Google Shape;147;p24" descr="Inside of the stone commissary. Various wooden barrels of indegrednts are on the left side of the photo. To the right of the barrels are wooden crates. To the right of the crates are shelves filled with metal food cans. "/>
          <p:cNvPicPr preferRelativeResize="0"/>
          <p:nvPr/>
        </p:nvPicPr>
        <p:blipFill>
          <a:blip r:embed="rId3">
            <a:alphaModFix/>
          </a:blip>
          <a:stretch>
            <a:fillRect/>
          </a:stretch>
        </p:blipFill>
        <p:spPr>
          <a:xfrm>
            <a:off x="155450" y="2074050"/>
            <a:ext cx="3919877" cy="2939900"/>
          </a:xfrm>
          <a:prstGeom prst="rect">
            <a:avLst/>
          </a:prstGeom>
          <a:noFill/>
          <a:ln>
            <a:noFill/>
          </a:ln>
        </p:spPr>
      </p:pic>
      <p:sp>
        <p:nvSpPr>
          <p:cNvPr id="146" name="Google Shape;146;p24"/>
          <p:cNvSpPr txBox="1"/>
          <p:nvPr/>
        </p:nvSpPr>
        <p:spPr>
          <a:xfrm>
            <a:off x="6879575" y="2371650"/>
            <a:ext cx="1334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Food Storage</a:t>
            </a:r>
            <a:endParaRPr b="1"/>
          </a:p>
        </p:txBody>
      </p:sp>
      <p:pic>
        <p:nvPicPr>
          <p:cNvPr id="145" name="Google Shape;145;p24" descr="A inside view of the commissary. A wooden counter is in the foreground. Behind the counter is a wooden table with various goods. Three hams hang from the rafters above the table. Behind and beside the table are sacks of ingredients and shelves holding wooden crates and metal food cans. "/>
          <p:cNvPicPr preferRelativeResize="0"/>
          <p:nvPr/>
        </p:nvPicPr>
        <p:blipFill>
          <a:blip r:embed="rId4">
            <a:alphaModFix/>
          </a:blip>
          <a:stretch>
            <a:fillRect/>
          </a:stretch>
        </p:blipFill>
        <p:spPr>
          <a:xfrm>
            <a:off x="5946800" y="2834537"/>
            <a:ext cx="3070551" cy="225442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E7BB"/>
        </a:solidFill>
        <a:effectLst/>
      </p:bgPr>
    </p:bg>
    <p:spTree>
      <p:nvGrpSpPr>
        <p:cNvPr id="1" name="Shape 152"/>
        <p:cNvGrpSpPr/>
        <p:nvPr/>
      </p:nvGrpSpPr>
      <p:grpSpPr>
        <a:xfrm>
          <a:off x="0" y="0"/>
          <a:ext cx="0" cy="0"/>
          <a:chOff x="0" y="0"/>
          <a:chExt cx="0" cy="0"/>
        </a:xfrm>
      </p:grpSpPr>
      <p:sp>
        <p:nvSpPr>
          <p:cNvPr id="153" name="Google Shape;153;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Abril Fatface"/>
                <a:ea typeface="Abril Fatface"/>
                <a:cs typeface="Abril Fatface"/>
                <a:sym typeface="Abril Fatface"/>
              </a:rPr>
              <a:t>Quartermaster Storehouse</a:t>
            </a:r>
            <a:endParaRPr>
              <a:latin typeface="Abril Fatface"/>
              <a:ea typeface="Abril Fatface"/>
              <a:cs typeface="Abril Fatface"/>
              <a:sym typeface="Abril Fatface"/>
            </a:endParaRPr>
          </a:p>
        </p:txBody>
      </p:sp>
      <p:sp>
        <p:nvSpPr>
          <p:cNvPr id="154" name="Google Shape;154;p2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buNone/>
            </a:pPr>
            <a:r>
              <a:rPr lang="en" dirty="0"/>
              <a:t>This building was used as a warehouse.</a:t>
            </a:r>
            <a:r>
              <a:rPr lang="en-US" dirty="0"/>
              <a:t> It stored bedding, tools, uniform pieces, and much more</a:t>
            </a:r>
            <a:r>
              <a:rPr lang="en" dirty="0"/>
              <a:t>. This is the largest building at the fort. Common soldiers would not be allowed the warehouse in order to keep everything secure. They would pick up supplies in the issue room.</a:t>
            </a:r>
            <a:endParaRPr dirty="0"/>
          </a:p>
          <a:p>
            <a:pPr marL="0" lvl="0" indent="0" algn="l" rtl="0">
              <a:spcBef>
                <a:spcPts val="1200"/>
              </a:spcBef>
              <a:spcAft>
                <a:spcPts val="0"/>
              </a:spcAft>
              <a:buNone/>
            </a:pPr>
            <a:endParaRPr dirty="0"/>
          </a:p>
          <a:p>
            <a:pPr marL="0" lvl="0" indent="0" algn="l" rtl="0">
              <a:spcBef>
                <a:spcPts val="1200"/>
              </a:spcBef>
              <a:spcAft>
                <a:spcPts val="1200"/>
              </a:spcAft>
              <a:buNone/>
            </a:pPr>
            <a:endParaRPr dirty="0"/>
          </a:p>
        </p:txBody>
      </p:sp>
      <p:sp>
        <p:nvSpPr>
          <p:cNvPr id="160" name="Google Shape;160;p25"/>
          <p:cNvSpPr txBox="1"/>
          <p:nvPr/>
        </p:nvSpPr>
        <p:spPr>
          <a:xfrm>
            <a:off x="4795475" y="4626700"/>
            <a:ext cx="1316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Storehouse</a:t>
            </a:r>
            <a:endParaRPr b="1"/>
          </a:p>
        </p:txBody>
      </p:sp>
      <p:grpSp>
        <p:nvGrpSpPr>
          <p:cNvPr id="155" name="Google Shape;155;p25" descr="An interior view of the warehouse with two-story tall sandstone walls and exposed wooden rafters. On the left side, along the sandstone wall, are small wooden barrels and crates. An open wooden floor is in the center. On the right side are white and blue painted wooden cabinets. The closest door has the text &quot;Caps.&quot;"/>
          <p:cNvGrpSpPr/>
          <p:nvPr/>
        </p:nvGrpSpPr>
        <p:grpSpPr>
          <a:xfrm>
            <a:off x="130325" y="2694850"/>
            <a:ext cx="4572677" cy="2332051"/>
            <a:chOff x="311700" y="2435725"/>
            <a:chExt cx="4572677" cy="2332051"/>
          </a:xfrm>
        </p:grpSpPr>
        <p:pic>
          <p:nvPicPr>
            <p:cNvPr id="156" name="Google Shape;156;p25"/>
            <p:cNvPicPr preferRelativeResize="0"/>
            <p:nvPr/>
          </p:nvPicPr>
          <p:blipFill>
            <a:blip r:embed="rId3">
              <a:alphaModFix/>
            </a:blip>
            <a:stretch>
              <a:fillRect/>
            </a:stretch>
          </p:blipFill>
          <p:spPr>
            <a:xfrm>
              <a:off x="311700" y="2435725"/>
              <a:ext cx="4572677" cy="2332051"/>
            </a:xfrm>
            <a:prstGeom prst="rect">
              <a:avLst/>
            </a:prstGeom>
            <a:noFill/>
            <a:ln>
              <a:noFill/>
            </a:ln>
          </p:spPr>
        </p:pic>
        <p:pic>
          <p:nvPicPr>
            <p:cNvPr id="157" name="Google Shape;157;p25"/>
            <p:cNvPicPr preferRelativeResize="0"/>
            <p:nvPr/>
          </p:nvPicPr>
          <p:blipFill>
            <a:blip r:embed="rId4">
              <a:alphaModFix/>
            </a:blip>
            <a:stretch>
              <a:fillRect/>
            </a:stretch>
          </p:blipFill>
          <p:spPr>
            <a:xfrm>
              <a:off x="311700" y="2435725"/>
              <a:ext cx="4572677" cy="2332051"/>
            </a:xfrm>
            <a:prstGeom prst="rect">
              <a:avLst/>
            </a:prstGeom>
            <a:noFill/>
            <a:ln>
              <a:noFill/>
            </a:ln>
          </p:spPr>
        </p:pic>
      </p:grpSp>
      <p:sp>
        <p:nvSpPr>
          <p:cNvPr id="159" name="Google Shape;159;p25"/>
          <p:cNvSpPr txBox="1"/>
          <p:nvPr/>
        </p:nvSpPr>
        <p:spPr>
          <a:xfrm>
            <a:off x="6780825" y="4456850"/>
            <a:ext cx="1316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Issue Room</a:t>
            </a:r>
            <a:endParaRPr b="1"/>
          </a:p>
        </p:txBody>
      </p:sp>
      <p:pic>
        <p:nvPicPr>
          <p:cNvPr id="158" name="Google Shape;158;p25" descr="A interior view of a room with white walls and a wooden floor. On the left side are white painted cabinets with a wooden top. On the cabinet shelves are various white sheets and an American flag. Resting on the wooden counter are more flags and sheets. Above the counter are two levels of shelves with various items. A blue and white painted door is near the center. On the right side Are more cabinets and shelves. The shelves contain blue uniform blues. "/>
          <p:cNvPicPr preferRelativeResize="0"/>
          <p:nvPr/>
        </p:nvPicPr>
        <p:blipFill>
          <a:blip r:embed="rId5">
            <a:alphaModFix/>
          </a:blip>
          <a:stretch>
            <a:fillRect/>
          </a:stretch>
        </p:blipFill>
        <p:spPr>
          <a:xfrm>
            <a:off x="5974800" y="2284025"/>
            <a:ext cx="2744550" cy="205842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E7BB"/>
        </a:solidFill>
        <a:effectLst/>
      </p:bgPr>
    </p:bg>
    <p:spTree>
      <p:nvGrpSpPr>
        <p:cNvPr id="1" name="Shape 164"/>
        <p:cNvGrpSpPr/>
        <p:nvPr/>
      </p:nvGrpSpPr>
      <p:grpSpPr>
        <a:xfrm>
          <a:off x="0" y="0"/>
          <a:ext cx="0" cy="0"/>
          <a:chOff x="0" y="0"/>
          <a:chExt cx="0" cy="0"/>
        </a:xfrm>
      </p:grpSpPr>
      <p:sp>
        <p:nvSpPr>
          <p:cNvPr id="165" name="Google Shape;165;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Abril Fatface"/>
                <a:ea typeface="Abril Fatface"/>
                <a:cs typeface="Abril Fatface"/>
                <a:sym typeface="Abril Fatface"/>
              </a:rPr>
              <a:t>Officer’s Row</a:t>
            </a:r>
            <a:endParaRPr>
              <a:latin typeface="Abril Fatface"/>
              <a:ea typeface="Abril Fatface"/>
              <a:cs typeface="Abril Fatface"/>
              <a:sym typeface="Abril Fatface"/>
            </a:endParaRPr>
          </a:p>
        </p:txBody>
      </p:sp>
      <p:sp>
        <p:nvSpPr>
          <p:cNvPr id="166" name="Google Shape;166;p2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buNone/>
            </a:pPr>
            <a:r>
              <a:rPr lang="en-US" dirty="0"/>
              <a:t>Commissioned officers had their own private living areas. There are 3 sandstone buildings on this row.</a:t>
            </a:r>
            <a:endParaRPr dirty="0"/>
          </a:p>
        </p:txBody>
      </p:sp>
      <p:sp>
        <p:nvSpPr>
          <p:cNvPr id="169" name="Google Shape;169;p26"/>
          <p:cNvSpPr txBox="1"/>
          <p:nvPr/>
        </p:nvSpPr>
        <p:spPr>
          <a:xfrm>
            <a:off x="1334325" y="4568875"/>
            <a:ext cx="2967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Commanding Officer’s Quarters</a:t>
            </a:r>
            <a:endParaRPr b="1"/>
          </a:p>
        </p:txBody>
      </p:sp>
      <p:pic>
        <p:nvPicPr>
          <p:cNvPr id="167" name="Google Shape;167;p26" descr="A sandstone house with a dark wooden roof with three brick chimneys. Six white painted windows are on the side of the house along with a white wooden fence. Four window are on the front of the house along with a white painted door. Half of the front of the house is covered by a porch with a roof. White and green railings outline the porch.  "/>
          <p:cNvPicPr preferRelativeResize="0"/>
          <p:nvPr/>
        </p:nvPicPr>
        <p:blipFill>
          <a:blip r:embed="rId3">
            <a:alphaModFix/>
          </a:blip>
          <a:stretch>
            <a:fillRect/>
          </a:stretch>
        </p:blipFill>
        <p:spPr>
          <a:xfrm>
            <a:off x="311700" y="1977725"/>
            <a:ext cx="4436749" cy="2492500"/>
          </a:xfrm>
          <a:prstGeom prst="rect">
            <a:avLst/>
          </a:prstGeom>
          <a:noFill/>
          <a:ln>
            <a:noFill/>
          </a:ln>
        </p:spPr>
      </p:pic>
      <p:sp>
        <p:nvSpPr>
          <p:cNvPr id="171" name="Google Shape;171;p26"/>
          <p:cNvSpPr txBox="1"/>
          <p:nvPr/>
        </p:nvSpPr>
        <p:spPr>
          <a:xfrm>
            <a:off x="6204300" y="4651175"/>
            <a:ext cx="2202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Officer Private Space</a:t>
            </a:r>
            <a:endParaRPr b="1"/>
          </a:p>
        </p:txBody>
      </p:sp>
      <p:pic>
        <p:nvPicPr>
          <p:cNvPr id="168" name="Google Shape;168;p26" descr="Inside of a bedroom. The walls are painted yeloww and a white canvas covers the floor. There is a full sized bed in a wooden frame, various clothing articles, and a wood stove. "/>
          <p:cNvPicPr preferRelativeResize="0"/>
          <p:nvPr/>
        </p:nvPicPr>
        <p:blipFill>
          <a:blip r:embed="rId4">
            <a:alphaModFix/>
          </a:blip>
          <a:stretch>
            <a:fillRect/>
          </a:stretch>
        </p:blipFill>
        <p:spPr>
          <a:xfrm>
            <a:off x="6231800" y="1705425"/>
            <a:ext cx="2147601" cy="286345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E7BB"/>
        </a:solidFill>
        <a:effectLst/>
      </p:bgPr>
    </p:bg>
    <p:spTree>
      <p:nvGrpSpPr>
        <p:cNvPr id="1" name="Shape 175"/>
        <p:cNvGrpSpPr/>
        <p:nvPr/>
      </p:nvGrpSpPr>
      <p:grpSpPr>
        <a:xfrm>
          <a:off x="0" y="0"/>
          <a:ext cx="0" cy="0"/>
          <a:chOff x="0" y="0"/>
          <a:chExt cx="0" cy="0"/>
        </a:xfrm>
      </p:grpSpPr>
      <p:sp>
        <p:nvSpPr>
          <p:cNvPr id="176" name="Google Shape;176;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Abril Fatface"/>
                <a:ea typeface="Abril Fatface"/>
                <a:cs typeface="Abril Fatface"/>
                <a:sym typeface="Abril Fatface"/>
              </a:rPr>
              <a:t>History and Nature Trail</a:t>
            </a:r>
            <a:endParaRPr>
              <a:latin typeface="Abril Fatface"/>
              <a:ea typeface="Abril Fatface"/>
              <a:cs typeface="Abril Fatface"/>
              <a:sym typeface="Abril Fatface"/>
            </a:endParaRPr>
          </a:p>
        </p:txBody>
      </p:sp>
      <p:sp>
        <p:nvSpPr>
          <p:cNvPr id="177" name="Google Shape;177;p2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The fort also offers a self-guided history and nature trail.  At one mile in length, visitors can enjoy a hike around the grounds while using the pamphlet to highlight key areas.  </a:t>
            </a:r>
            <a:endParaRPr dirty="0"/>
          </a:p>
          <a:p>
            <a:pPr marL="0" lvl="0" indent="0" algn="l" rtl="0">
              <a:spcBef>
                <a:spcPts val="1200"/>
              </a:spcBef>
              <a:spcAft>
                <a:spcPts val="1200"/>
              </a:spcAft>
              <a:buNone/>
            </a:pPr>
            <a:endParaRPr dirty="0"/>
          </a:p>
        </p:txBody>
      </p:sp>
      <p:pic>
        <p:nvPicPr>
          <p:cNvPr id="7" name="Picture 6" descr="A straight grassy path. Taller grasses are on either side of the path.">
            <a:extLst>
              <a:ext uri="{FF2B5EF4-FFF2-40B4-BE49-F238E27FC236}">
                <a16:creationId xmlns:a16="http://schemas.microsoft.com/office/drawing/2014/main" id="{20F64C1A-C3BC-5249-A50F-3D4B3743FEFD}"/>
              </a:ext>
            </a:extLst>
          </p:cNvPr>
          <p:cNvPicPr>
            <a:picLocks noChangeAspect="1"/>
          </p:cNvPicPr>
          <p:nvPr/>
        </p:nvPicPr>
        <p:blipFill>
          <a:blip r:embed="rId3"/>
          <a:stretch>
            <a:fillRect/>
          </a:stretch>
        </p:blipFill>
        <p:spPr>
          <a:xfrm rot="16200000">
            <a:off x="669153" y="2781696"/>
            <a:ext cx="2391018" cy="1792939"/>
          </a:xfrm>
          <a:prstGeom prst="rect">
            <a:avLst/>
          </a:prstGeom>
        </p:spPr>
      </p:pic>
      <p:pic>
        <p:nvPicPr>
          <p:cNvPr id="3" name="Picture 2" descr="A wooden bench with praire land and trees in the background">
            <a:extLst>
              <a:ext uri="{FF2B5EF4-FFF2-40B4-BE49-F238E27FC236}">
                <a16:creationId xmlns:a16="http://schemas.microsoft.com/office/drawing/2014/main" id="{A41CCA17-DCF5-4C4D-AF86-4982C8F5ABEB}"/>
              </a:ext>
            </a:extLst>
          </p:cNvPr>
          <p:cNvPicPr>
            <a:picLocks noChangeAspect="1"/>
          </p:cNvPicPr>
          <p:nvPr/>
        </p:nvPicPr>
        <p:blipFill>
          <a:blip r:embed="rId4"/>
          <a:stretch>
            <a:fillRect/>
          </a:stretch>
        </p:blipFill>
        <p:spPr>
          <a:xfrm>
            <a:off x="4661332" y="2016456"/>
            <a:ext cx="3810315" cy="2857219"/>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E7BB"/>
        </a:solidFill>
        <a:effectLst/>
      </p:bgPr>
    </p:bg>
    <p:spTree>
      <p:nvGrpSpPr>
        <p:cNvPr id="1" name="Shape 197"/>
        <p:cNvGrpSpPr/>
        <p:nvPr/>
      </p:nvGrpSpPr>
      <p:grpSpPr>
        <a:xfrm>
          <a:off x="0" y="0"/>
          <a:ext cx="0" cy="0"/>
          <a:chOff x="0" y="0"/>
          <a:chExt cx="0" cy="0"/>
        </a:xfrm>
      </p:grpSpPr>
      <p:sp>
        <p:nvSpPr>
          <p:cNvPr id="198" name="Google Shape;198;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Abril Fatface"/>
                <a:ea typeface="Abril Fatface"/>
                <a:cs typeface="Abril Fatface"/>
                <a:sym typeface="Abril Fatface"/>
              </a:rPr>
              <a:t>Sources</a:t>
            </a:r>
            <a:endParaRPr>
              <a:latin typeface="Abril Fatface"/>
              <a:ea typeface="Abril Fatface"/>
              <a:cs typeface="Abril Fatface"/>
              <a:sym typeface="Abril Fatface"/>
            </a:endParaRPr>
          </a:p>
        </p:txBody>
      </p:sp>
      <p:sp>
        <p:nvSpPr>
          <p:cNvPr id="199" name="Google Shape;199;p3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Fort Larned NPS Site: </a:t>
            </a:r>
            <a:r>
              <a:rPr lang="en" u="sng">
                <a:solidFill>
                  <a:schemeClr val="hlink"/>
                </a:solidFill>
                <a:hlinkClick r:id="rId3"/>
              </a:rPr>
              <a:t>https://www.nps.gov/fols/index.htm</a:t>
            </a:r>
            <a:endParaRPr/>
          </a:p>
          <a:p>
            <a:pPr marL="0" lvl="0" indent="0" algn="l" rtl="0">
              <a:spcBef>
                <a:spcPts val="1200"/>
              </a:spcBef>
              <a:spcAft>
                <a:spcPts val="0"/>
              </a:spcAft>
              <a:buNone/>
            </a:pPr>
            <a:r>
              <a:rPr lang="en"/>
              <a:t>Fort Larned: Guardian of the Santa Fe Trail by Leo Olivia</a:t>
            </a:r>
            <a:endParaRPr/>
          </a:p>
          <a:p>
            <a:pPr marL="0" lvl="0" indent="0" algn="l" rtl="0">
              <a:spcBef>
                <a:spcPts val="1200"/>
              </a:spcBef>
              <a:spcAft>
                <a:spcPts val="1200"/>
              </a:spcAft>
              <a:buNone/>
            </a:pPr>
            <a:r>
              <a:rPr lang="en"/>
              <a:t>Fort Larned Museum at Fort Larned Historical Site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6E7BB"/>
        </a:solidFill>
        <a:effectLst/>
      </p:bgPr>
    </p:bg>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Abril Fatface"/>
                <a:ea typeface="Abril Fatface"/>
                <a:cs typeface="Abril Fatface"/>
                <a:sym typeface="Abril Fatface"/>
              </a:rPr>
              <a:t>Timeline of Fort Larned</a:t>
            </a:r>
            <a:endParaRPr>
              <a:latin typeface="Abril Fatface"/>
              <a:ea typeface="Abril Fatface"/>
              <a:cs typeface="Abril Fatface"/>
              <a:sym typeface="Abril Fatface"/>
            </a:endParaRPr>
          </a:p>
        </p:txBody>
      </p:sp>
      <p:sp>
        <p:nvSpPr>
          <p:cNvPr id="63" name="Google Shape;63;p1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92500"/>
          </a:bodyPr>
          <a:lstStyle/>
          <a:p>
            <a:pPr marL="0" lvl="0" indent="0" algn="l" rtl="0">
              <a:spcBef>
                <a:spcPts val="0"/>
              </a:spcBef>
              <a:spcAft>
                <a:spcPts val="0"/>
              </a:spcAft>
              <a:buNone/>
            </a:pPr>
            <a:r>
              <a:rPr lang="en" b="1" dirty="0"/>
              <a:t>1859:</a:t>
            </a:r>
            <a:r>
              <a:rPr lang="en" dirty="0"/>
              <a:t> Fort Larned is established.</a:t>
            </a:r>
            <a:endParaRPr dirty="0"/>
          </a:p>
          <a:p>
            <a:pPr marL="0" lvl="0" indent="0" algn="l" rtl="0">
              <a:spcBef>
                <a:spcPts val="1200"/>
              </a:spcBef>
              <a:spcAft>
                <a:spcPts val="0"/>
              </a:spcAft>
              <a:buNone/>
            </a:pPr>
            <a:r>
              <a:rPr lang="en" b="1" dirty="0"/>
              <a:t>1865-1868: </a:t>
            </a:r>
            <a:r>
              <a:rPr lang="en" dirty="0"/>
              <a:t>Fort takes on the role as Indian agency- distributing food and supplies.</a:t>
            </a:r>
            <a:endParaRPr dirty="0"/>
          </a:p>
          <a:p>
            <a:pPr marL="0" lvl="0" indent="0" algn="l" rtl="0">
              <a:spcBef>
                <a:spcPts val="1200"/>
              </a:spcBef>
              <a:spcAft>
                <a:spcPts val="0"/>
              </a:spcAft>
              <a:buNone/>
            </a:pPr>
            <a:r>
              <a:rPr lang="en" b="1" dirty="0"/>
              <a:t>1866-1868: </a:t>
            </a:r>
            <a:r>
              <a:rPr lang="en" dirty="0"/>
              <a:t>Construction of the sandstone buildings that still stand today.</a:t>
            </a:r>
            <a:endParaRPr dirty="0"/>
          </a:p>
          <a:p>
            <a:pPr marL="0" lvl="0" indent="0" algn="l" rtl="0">
              <a:spcBef>
                <a:spcPts val="1200"/>
              </a:spcBef>
              <a:spcAft>
                <a:spcPts val="0"/>
              </a:spcAft>
              <a:buNone/>
            </a:pPr>
            <a:r>
              <a:rPr lang="en" b="1" dirty="0"/>
              <a:t>1872:</a:t>
            </a:r>
            <a:r>
              <a:rPr lang="en" dirty="0"/>
              <a:t> Soldiers protect area railroad workers.</a:t>
            </a:r>
            <a:endParaRPr dirty="0"/>
          </a:p>
          <a:p>
            <a:pPr marL="0" lvl="0" indent="0" algn="l" rtl="0">
              <a:spcBef>
                <a:spcPts val="1200"/>
              </a:spcBef>
              <a:spcAft>
                <a:spcPts val="0"/>
              </a:spcAft>
              <a:buNone/>
            </a:pPr>
            <a:r>
              <a:rPr lang="en" b="1" dirty="0"/>
              <a:t>1878: </a:t>
            </a:r>
            <a:r>
              <a:rPr lang="en" dirty="0"/>
              <a:t>The Army deactivates the fort.</a:t>
            </a:r>
            <a:endParaRPr dirty="0"/>
          </a:p>
          <a:p>
            <a:pPr marL="0" lvl="0" indent="0" algn="l" rtl="0">
              <a:spcBef>
                <a:spcPts val="1200"/>
              </a:spcBef>
              <a:spcAft>
                <a:spcPts val="0"/>
              </a:spcAft>
              <a:buNone/>
            </a:pPr>
            <a:r>
              <a:rPr lang="en" b="1" dirty="0"/>
              <a:t>1884: </a:t>
            </a:r>
            <a:r>
              <a:rPr lang="en" dirty="0"/>
              <a:t>The fort is sold to private buyers.</a:t>
            </a:r>
            <a:endParaRPr dirty="0"/>
          </a:p>
          <a:p>
            <a:pPr marL="0" lvl="0" indent="0" algn="l" rtl="0">
              <a:spcBef>
                <a:spcPts val="1200"/>
              </a:spcBef>
              <a:spcAft>
                <a:spcPts val="1200"/>
              </a:spcAft>
              <a:buNone/>
            </a:pPr>
            <a:r>
              <a:rPr lang="en" b="1" dirty="0"/>
              <a:t>1966:</a:t>
            </a:r>
            <a:r>
              <a:rPr lang="en" dirty="0"/>
              <a:t> The fort is purchased by National Park Service.</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E7BB"/>
        </a:solidFill>
        <a:effectLst/>
      </p:bgPr>
    </p:bg>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Abril Fatface"/>
                <a:ea typeface="Abril Fatface"/>
                <a:cs typeface="Abril Fatface"/>
                <a:sym typeface="Abril Fatface"/>
              </a:rPr>
              <a:t>Historical Significance</a:t>
            </a:r>
            <a:endParaRPr>
              <a:latin typeface="Abril Fatface"/>
              <a:ea typeface="Abril Fatface"/>
              <a:cs typeface="Abril Fatface"/>
              <a:sym typeface="Abril Fatface"/>
            </a:endParaRPr>
          </a:p>
        </p:txBody>
      </p:sp>
      <p:sp>
        <p:nvSpPr>
          <p:cNvPr id="69" name="Google Shape;69;p15"/>
          <p:cNvSpPr txBox="1">
            <a:spLocks noGrp="1"/>
          </p:cNvSpPr>
          <p:nvPr>
            <p:ph type="body" idx="1"/>
          </p:nvPr>
        </p:nvSpPr>
        <p:spPr>
          <a:xfrm>
            <a:off x="311700" y="1152475"/>
            <a:ext cx="60885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Fort Larned is home to the “Guardians of the Santa Fe Trail.” This remote outpost was an important part of Santa Fe Trail history, involving many diverse groups of people.</a:t>
            </a:r>
            <a:endParaRPr dirty="0"/>
          </a:p>
          <a:p>
            <a:pPr marL="0" lvl="0" indent="0" algn="l" rtl="0">
              <a:spcBef>
                <a:spcPts val="1200"/>
              </a:spcBef>
              <a:spcAft>
                <a:spcPts val="0"/>
              </a:spcAft>
              <a:buNone/>
            </a:pPr>
            <a:endParaRPr dirty="0"/>
          </a:p>
          <a:p>
            <a:pPr marL="0" lvl="0" indent="0" algn="l" rtl="0">
              <a:spcBef>
                <a:spcPts val="1200"/>
              </a:spcBef>
              <a:spcAft>
                <a:spcPts val="1200"/>
              </a:spcAft>
              <a:buNone/>
            </a:pPr>
            <a:r>
              <a:rPr lang="en" dirty="0"/>
              <a:t>Fort Larned is recognized as the best preserved example of a Indian wars military fort on the Santa Fe Trail. Nine of the original sandstone buildings can be seen by visitor’s today</a:t>
            </a:r>
            <a:endParaRPr dirty="0"/>
          </a:p>
        </p:txBody>
      </p:sp>
      <p:pic>
        <p:nvPicPr>
          <p:cNvPr id="70" name="Google Shape;70;p15" descr="A brown sandstone home. It is 1.5 stories. On the front of the house are four windows and a door, all painted white. A front porch covers about half of the fort of the house. The trim is painted white and green.  "/>
          <p:cNvPicPr preferRelativeResize="0"/>
          <p:nvPr/>
        </p:nvPicPr>
        <p:blipFill>
          <a:blip r:embed="rId3">
            <a:alphaModFix/>
          </a:blip>
          <a:stretch>
            <a:fillRect/>
          </a:stretch>
        </p:blipFill>
        <p:spPr>
          <a:xfrm>
            <a:off x="6552600" y="211375"/>
            <a:ext cx="2438999" cy="1829249"/>
          </a:xfrm>
          <a:prstGeom prst="rect">
            <a:avLst/>
          </a:prstGeom>
          <a:noFill/>
          <a:ln>
            <a:noFill/>
          </a:ln>
        </p:spPr>
      </p:pic>
      <p:pic>
        <p:nvPicPr>
          <p:cNvPr id="71" name="Google Shape;71;p15" descr="Looking across a grassy parade ground/ Four large sandstone structures are in the distance. A wagon with a white top canvas parks in front of one of the buildings.  "/>
          <p:cNvPicPr preferRelativeResize="0"/>
          <p:nvPr/>
        </p:nvPicPr>
        <p:blipFill>
          <a:blip r:embed="rId4">
            <a:alphaModFix/>
          </a:blip>
          <a:stretch>
            <a:fillRect/>
          </a:stretch>
        </p:blipFill>
        <p:spPr>
          <a:xfrm>
            <a:off x="6552600" y="2866724"/>
            <a:ext cx="2438999" cy="182924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E7BB"/>
        </a:solidFill>
        <a:effectLst/>
      </p:bgPr>
    </p:bg>
    <p:spTree>
      <p:nvGrpSpPr>
        <p:cNvPr id="1" name="Shape 75"/>
        <p:cNvGrpSpPr/>
        <p:nvPr/>
      </p:nvGrpSpPr>
      <p:grpSpPr>
        <a:xfrm>
          <a:off x="0" y="0"/>
          <a:ext cx="0" cy="0"/>
          <a:chOff x="0" y="0"/>
          <a:chExt cx="0" cy="0"/>
        </a:xfrm>
      </p:grpSpPr>
      <p:sp>
        <p:nvSpPr>
          <p:cNvPr id="76" name="Google Shape;76;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Abril Fatface"/>
                <a:ea typeface="Abril Fatface"/>
                <a:cs typeface="Abril Fatface"/>
                <a:sym typeface="Abril Fatface"/>
              </a:rPr>
              <a:t>Cultural Significance</a:t>
            </a:r>
            <a:endParaRPr>
              <a:latin typeface="Abril Fatface"/>
              <a:ea typeface="Abril Fatface"/>
              <a:cs typeface="Abril Fatface"/>
              <a:sym typeface="Abril Fatface"/>
            </a:endParaRPr>
          </a:p>
        </p:txBody>
      </p:sp>
      <p:sp>
        <p:nvSpPr>
          <p:cNvPr id="77" name="Google Shape;77;p16"/>
          <p:cNvSpPr txBox="1">
            <a:spLocks noGrp="1"/>
          </p:cNvSpPr>
          <p:nvPr>
            <p:ph type="body" idx="1"/>
          </p:nvPr>
        </p:nvSpPr>
        <p:spPr>
          <a:xfrm>
            <a:off x="311700" y="1152475"/>
            <a:ext cx="7669200" cy="18921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1200"/>
              </a:spcAft>
              <a:buNone/>
            </a:pPr>
            <a:r>
              <a:rPr lang="en"/>
              <a:t>Many cultures mixed at Fort Larned.  The soldiers at the fort interacted with Plains Indians, European American and Hispanic teamsters, homesteaders, hide hunters, scouts, and railroad workers.  The fort also became home to the Buffalo Soldiers, the black soldiers who made up Company A of the 10th Cavalry. </a:t>
            </a:r>
            <a:endParaRPr/>
          </a:p>
        </p:txBody>
      </p:sp>
      <p:pic>
        <p:nvPicPr>
          <p:cNvPr id="78" name="Google Shape;78;p16" descr="Nine African American men in calvary uniforms ride on horseback. One is caring an American Flag. They are riding on a grassy parage ground with two large sandstone structures in the background. "/>
          <p:cNvPicPr preferRelativeResize="0"/>
          <p:nvPr/>
        </p:nvPicPr>
        <p:blipFill>
          <a:blip r:embed="rId3">
            <a:alphaModFix/>
          </a:blip>
          <a:stretch>
            <a:fillRect/>
          </a:stretch>
        </p:blipFill>
        <p:spPr>
          <a:xfrm>
            <a:off x="4010900" y="2733625"/>
            <a:ext cx="4630701" cy="19796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E7BB"/>
        </a:solidFill>
        <a:effectLst/>
      </p:bgPr>
    </p:bg>
    <p:spTree>
      <p:nvGrpSpPr>
        <p:cNvPr id="1" name="Shape 82"/>
        <p:cNvGrpSpPr/>
        <p:nvPr/>
      </p:nvGrpSpPr>
      <p:grpSpPr>
        <a:xfrm>
          <a:off x="0" y="0"/>
          <a:ext cx="0" cy="0"/>
          <a:chOff x="0" y="0"/>
          <a:chExt cx="0" cy="0"/>
        </a:xfrm>
      </p:grpSpPr>
      <p:sp>
        <p:nvSpPr>
          <p:cNvPr id="83" name="Google Shape;83;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Abril Fatface"/>
                <a:ea typeface="Abril Fatface"/>
                <a:cs typeface="Abril Fatface"/>
                <a:sym typeface="Abril Fatface"/>
              </a:rPr>
              <a:t>Fort Larned Today</a:t>
            </a:r>
            <a:endParaRPr>
              <a:latin typeface="Abril Fatface"/>
              <a:ea typeface="Abril Fatface"/>
              <a:cs typeface="Abril Fatface"/>
              <a:sym typeface="Abril Fatface"/>
            </a:endParaRPr>
          </a:p>
        </p:txBody>
      </p:sp>
      <p:sp>
        <p:nvSpPr>
          <p:cNvPr id="84" name="Google Shape;84;p1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Today, Fort Larned welcomes thousands of visitors each year. Visitors come to enjoy the buildings, tours, artifacts, demonstrations, and reenactments.  </a:t>
            </a:r>
            <a:endParaRPr dirty="0"/>
          </a:p>
          <a:p>
            <a:pPr marL="0" lvl="0" indent="0" algn="l" rtl="0">
              <a:spcBef>
                <a:spcPts val="1200"/>
              </a:spcBef>
              <a:spcAft>
                <a:spcPts val="1200"/>
              </a:spcAft>
              <a:buNone/>
            </a:pPr>
            <a:r>
              <a:rPr lang="en" dirty="0"/>
              <a:t>Many school groups come to enjoy the fort as well. Over the last year, many distance learning activities have been put into place.  </a:t>
            </a:r>
            <a:endParaRPr dirty="0"/>
          </a:p>
        </p:txBody>
      </p:sp>
      <p:pic>
        <p:nvPicPr>
          <p:cNvPr id="85" name="Google Shape;85;p17" descr="A screenshot of the park's website with the title text: &quot;Fort Larned National Historic Site. Buffalo Soldiers: The 10th Cavalry at Fort Larned.&quot; Below the title is a photo of six African American calvary soldiers on horseback. Beside the photo is the text: &quot;It was a challenge being among the first African American soldiers in the regular Army but the men of Company A, 10th U.S. Calvary were up to the task. Learn about their time at Fort Larned.&quot; ">
            <a:hlinkClick r:id="rId3"/>
          </p:cNvPr>
          <p:cNvPicPr preferRelativeResize="0"/>
          <p:nvPr/>
        </p:nvPicPr>
        <p:blipFill>
          <a:blip r:embed="rId4">
            <a:alphaModFix/>
          </a:blip>
          <a:stretch>
            <a:fillRect/>
          </a:stretch>
        </p:blipFill>
        <p:spPr>
          <a:xfrm>
            <a:off x="3055200" y="2850295"/>
            <a:ext cx="5777101" cy="20806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E7BB"/>
        </a:solidFill>
        <a:effectLst/>
      </p:bgPr>
    </p:bg>
    <p:spTree>
      <p:nvGrpSpPr>
        <p:cNvPr id="1" name="Shape 89"/>
        <p:cNvGrpSpPr/>
        <p:nvPr/>
      </p:nvGrpSpPr>
      <p:grpSpPr>
        <a:xfrm>
          <a:off x="0" y="0"/>
          <a:ext cx="0" cy="0"/>
          <a:chOff x="0" y="0"/>
          <a:chExt cx="0" cy="0"/>
        </a:xfrm>
      </p:grpSpPr>
      <p:sp>
        <p:nvSpPr>
          <p:cNvPr id="90" name="Google Shape;90;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Abril Fatface"/>
                <a:ea typeface="Abril Fatface"/>
                <a:cs typeface="Abril Fatface"/>
                <a:sym typeface="Abril Fatface"/>
              </a:rPr>
              <a:t>Fort Larned Today</a:t>
            </a:r>
            <a:endParaRPr>
              <a:latin typeface="Abril Fatface"/>
              <a:ea typeface="Abril Fatface"/>
              <a:cs typeface="Abril Fatface"/>
              <a:sym typeface="Abril Fatface"/>
            </a:endParaRPr>
          </a:p>
        </p:txBody>
      </p:sp>
      <p:sp>
        <p:nvSpPr>
          <p:cNvPr id="91" name="Google Shape;91;p18"/>
          <p:cNvSpPr txBox="1">
            <a:spLocks noGrp="1"/>
          </p:cNvSpPr>
          <p:nvPr>
            <p:ph type="body" idx="1"/>
          </p:nvPr>
        </p:nvSpPr>
        <p:spPr>
          <a:xfrm>
            <a:off x="311700" y="116542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The parks offers many different avenues for visitors to enjoy. This includes touring the buildings, hiking on the scenic nature trail, exploring the museum, and more!</a:t>
            </a:r>
            <a:endParaRPr dirty="0"/>
          </a:p>
          <a:p>
            <a:pPr marL="0" lvl="0" indent="0" algn="l" rtl="0">
              <a:spcBef>
                <a:spcPts val="1200"/>
              </a:spcBef>
              <a:spcAft>
                <a:spcPts val="0"/>
              </a:spcAft>
              <a:buNone/>
            </a:pPr>
            <a:endParaRPr dirty="0"/>
          </a:p>
          <a:p>
            <a:pPr marL="0" lvl="0" indent="0" algn="l" rtl="0">
              <a:spcBef>
                <a:spcPts val="1200"/>
              </a:spcBef>
              <a:spcAft>
                <a:spcPts val="0"/>
              </a:spcAft>
              <a:buNone/>
            </a:pPr>
            <a:r>
              <a:rPr lang="en" dirty="0"/>
              <a:t> </a:t>
            </a:r>
            <a:endParaRPr dirty="0"/>
          </a:p>
          <a:p>
            <a:pPr marL="0" lvl="0" indent="0" algn="l" rtl="0">
              <a:spcBef>
                <a:spcPts val="1200"/>
              </a:spcBef>
              <a:spcAft>
                <a:spcPts val="1200"/>
              </a:spcAft>
              <a:buNone/>
            </a:pPr>
            <a:endParaRPr dirty="0"/>
          </a:p>
        </p:txBody>
      </p:sp>
      <p:pic>
        <p:nvPicPr>
          <p:cNvPr id="92" name="Google Shape;92;p18" descr="Looking across a grassy parade ground/ Four large sandstone structures are in the distance. A wagon with a white top canvas parks in front of one of the buildings.  "/>
          <p:cNvPicPr preferRelativeResize="0"/>
          <p:nvPr/>
        </p:nvPicPr>
        <p:blipFill>
          <a:blip r:embed="rId3">
            <a:alphaModFix/>
          </a:blip>
          <a:stretch>
            <a:fillRect/>
          </a:stretch>
        </p:blipFill>
        <p:spPr>
          <a:xfrm>
            <a:off x="660775" y="2514525"/>
            <a:ext cx="3090698" cy="2318024"/>
          </a:xfrm>
          <a:prstGeom prst="rect">
            <a:avLst/>
          </a:prstGeom>
          <a:noFill/>
          <a:ln>
            <a:noFill/>
          </a:ln>
        </p:spPr>
      </p:pic>
      <p:pic>
        <p:nvPicPr>
          <p:cNvPr id="93" name="Google Shape;93;p18" descr="A muddy river lined with green trees."/>
          <p:cNvPicPr preferRelativeResize="0"/>
          <p:nvPr/>
        </p:nvPicPr>
        <p:blipFill>
          <a:blip r:embed="rId4">
            <a:alphaModFix/>
          </a:blip>
          <a:stretch>
            <a:fillRect/>
          </a:stretch>
        </p:blipFill>
        <p:spPr>
          <a:xfrm>
            <a:off x="5467400" y="2514525"/>
            <a:ext cx="3090698" cy="231802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E7BB"/>
        </a:solidFill>
        <a:effectLst/>
      </p:bgPr>
    </p:bg>
    <p:spTree>
      <p:nvGrpSpPr>
        <p:cNvPr id="1" name="Shape 97"/>
        <p:cNvGrpSpPr/>
        <p:nvPr/>
      </p:nvGrpSpPr>
      <p:grpSpPr>
        <a:xfrm>
          <a:off x="0" y="0"/>
          <a:ext cx="0" cy="0"/>
          <a:chOff x="0" y="0"/>
          <a:chExt cx="0" cy="0"/>
        </a:xfrm>
      </p:grpSpPr>
      <p:sp>
        <p:nvSpPr>
          <p:cNvPr id="98" name="Google Shape;98;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Abril Fatface"/>
                <a:ea typeface="Abril Fatface"/>
                <a:cs typeface="Abril Fatface"/>
                <a:sym typeface="Abril Fatface"/>
              </a:rPr>
              <a:t>Buildings / Grounds</a:t>
            </a:r>
            <a:endParaRPr>
              <a:latin typeface="Abril Fatface"/>
              <a:ea typeface="Abril Fatface"/>
              <a:cs typeface="Abril Fatface"/>
              <a:sym typeface="Abril Fatface"/>
            </a:endParaRPr>
          </a:p>
        </p:txBody>
      </p:sp>
      <p:sp>
        <p:nvSpPr>
          <p:cNvPr id="99" name="Google Shape;99;p1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Today there are ten sandstone buildings at Fort Larned.</a:t>
            </a:r>
            <a:endParaRPr dirty="0"/>
          </a:p>
          <a:p>
            <a:pPr marL="457200" lvl="0" indent="-342900" algn="l" rtl="0">
              <a:spcBef>
                <a:spcPts val="1200"/>
              </a:spcBef>
              <a:spcAft>
                <a:spcPts val="0"/>
              </a:spcAft>
              <a:buSzPts val="1800"/>
              <a:buChar char="●"/>
            </a:pPr>
            <a:r>
              <a:rPr lang="en" dirty="0"/>
              <a:t>Barracks (2 structures)- The visitor center and museum is located here as well.</a:t>
            </a:r>
            <a:endParaRPr dirty="0"/>
          </a:p>
          <a:p>
            <a:pPr marL="457200" lvl="0" indent="-342900" algn="l" rtl="0">
              <a:spcBef>
                <a:spcPts val="0"/>
              </a:spcBef>
              <a:spcAft>
                <a:spcPts val="0"/>
              </a:spcAft>
              <a:buSzPts val="1800"/>
              <a:buChar char="●"/>
            </a:pPr>
            <a:r>
              <a:rPr lang="en" dirty="0"/>
              <a:t>Shops (1)</a:t>
            </a:r>
            <a:endParaRPr dirty="0"/>
          </a:p>
          <a:p>
            <a:pPr marL="457200" lvl="0" indent="-342900" algn="l" rtl="0">
              <a:spcBef>
                <a:spcPts val="0"/>
              </a:spcBef>
              <a:spcAft>
                <a:spcPts val="0"/>
              </a:spcAft>
              <a:buSzPts val="1800"/>
              <a:buChar char="●"/>
            </a:pPr>
            <a:r>
              <a:rPr lang="en" dirty="0"/>
              <a:t>Blockhouse (1)</a:t>
            </a:r>
            <a:endParaRPr dirty="0"/>
          </a:p>
          <a:p>
            <a:pPr marL="457200" lvl="0" indent="-342900" algn="l" rtl="0">
              <a:spcBef>
                <a:spcPts val="0"/>
              </a:spcBef>
              <a:spcAft>
                <a:spcPts val="0"/>
              </a:spcAft>
              <a:buSzPts val="1800"/>
              <a:buChar char="●"/>
            </a:pPr>
            <a:r>
              <a:rPr lang="en" dirty="0"/>
              <a:t>New Commissary (1)</a:t>
            </a:r>
            <a:endParaRPr dirty="0"/>
          </a:p>
          <a:p>
            <a:pPr marL="457200" lvl="0" indent="-342900" algn="l" rtl="0">
              <a:spcBef>
                <a:spcPts val="0"/>
              </a:spcBef>
              <a:spcAft>
                <a:spcPts val="0"/>
              </a:spcAft>
              <a:buSzPts val="1800"/>
              <a:buChar char="●"/>
            </a:pPr>
            <a:r>
              <a:rPr lang="en" dirty="0"/>
              <a:t>Old Commissary (1)</a:t>
            </a:r>
            <a:endParaRPr dirty="0"/>
          </a:p>
          <a:p>
            <a:pPr marL="457200" lvl="0" indent="-342900" algn="l" rtl="0">
              <a:spcBef>
                <a:spcPts val="0"/>
              </a:spcBef>
              <a:spcAft>
                <a:spcPts val="0"/>
              </a:spcAft>
              <a:buSzPts val="1800"/>
              <a:buChar char="●"/>
            </a:pPr>
            <a:r>
              <a:rPr lang="en" dirty="0"/>
              <a:t>Quartermaster storehouse (1)</a:t>
            </a:r>
            <a:endParaRPr dirty="0"/>
          </a:p>
          <a:p>
            <a:pPr marL="457200" lvl="0" indent="-342900" algn="l" rtl="0">
              <a:spcBef>
                <a:spcPts val="0"/>
              </a:spcBef>
              <a:spcAft>
                <a:spcPts val="0"/>
              </a:spcAft>
              <a:buSzPts val="1800"/>
              <a:buChar char="●"/>
            </a:pPr>
            <a:r>
              <a:rPr lang="en" dirty="0"/>
              <a:t>Officers’ Quarters (3)</a:t>
            </a: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E7BB"/>
        </a:solidFill>
        <a:effectLst/>
      </p:bgPr>
    </p:bg>
    <p:spTree>
      <p:nvGrpSpPr>
        <p:cNvPr id="1" name="Shape 103"/>
        <p:cNvGrpSpPr/>
        <p:nvPr/>
      </p:nvGrpSpPr>
      <p:grpSpPr>
        <a:xfrm>
          <a:off x="0" y="0"/>
          <a:ext cx="0" cy="0"/>
          <a:chOff x="0" y="0"/>
          <a:chExt cx="0" cy="0"/>
        </a:xfrm>
      </p:grpSpPr>
      <p:sp>
        <p:nvSpPr>
          <p:cNvPr id="104" name="Google Shape;104;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Abril Fatface"/>
                <a:ea typeface="Abril Fatface"/>
                <a:cs typeface="Abril Fatface"/>
                <a:sym typeface="Abril Fatface"/>
              </a:rPr>
              <a:t>Barracks</a:t>
            </a:r>
            <a:endParaRPr>
              <a:latin typeface="Abril Fatface"/>
              <a:ea typeface="Abril Fatface"/>
              <a:cs typeface="Abril Fatface"/>
              <a:sym typeface="Abril Fatface"/>
            </a:endParaRPr>
          </a:p>
        </p:txBody>
      </p:sp>
      <p:sp>
        <p:nvSpPr>
          <p:cNvPr id="105" name="Google Shape;105;p2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buNone/>
            </a:pPr>
            <a:r>
              <a:rPr lang="en-US" dirty="0"/>
              <a:t>There are two barracks buildings at Fort </a:t>
            </a:r>
            <a:r>
              <a:rPr lang="en-US" dirty="0" err="1"/>
              <a:t>Larned</a:t>
            </a:r>
            <a:r>
              <a:rPr lang="en-US" dirty="0"/>
              <a:t>. Each building included living quarters, mess halls, and kitchens. In 1871, part of the eastern barracks was converted into a hospital. Today, the western barracks building houses the visitor center and museum. </a:t>
            </a:r>
            <a:endParaRPr dirty="0"/>
          </a:p>
          <a:p>
            <a:pPr marL="0" lvl="0" indent="0" algn="l" rtl="0">
              <a:spcBef>
                <a:spcPts val="1200"/>
              </a:spcBef>
              <a:spcAft>
                <a:spcPts val="0"/>
              </a:spcAft>
              <a:buNone/>
            </a:pPr>
            <a:endParaRPr dirty="0"/>
          </a:p>
          <a:p>
            <a:pPr marL="0" lvl="0" indent="0" algn="l" rtl="0">
              <a:spcBef>
                <a:spcPts val="1200"/>
              </a:spcBef>
              <a:spcAft>
                <a:spcPts val="1200"/>
              </a:spcAft>
              <a:buNone/>
            </a:pPr>
            <a:endParaRPr dirty="0"/>
          </a:p>
        </p:txBody>
      </p:sp>
      <p:sp>
        <p:nvSpPr>
          <p:cNvPr id="108" name="Google Shape;108;p20"/>
          <p:cNvSpPr txBox="1"/>
          <p:nvPr/>
        </p:nvSpPr>
        <p:spPr>
          <a:xfrm>
            <a:off x="0" y="3044650"/>
            <a:ext cx="1541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Living Quarters</a:t>
            </a:r>
            <a:endParaRPr b="1"/>
          </a:p>
        </p:txBody>
      </p:sp>
      <p:pic>
        <p:nvPicPr>
          <p:cNvPr id="106" name="Google Shape;106;p20" descr="Inside the living quarters of the barracks. Five white bunk beds are in the background and two wooden tables covered in black tableclothes with benches and a wood stove are in the foreground. Along the walls behind the bunk beds are uniform coats, hats, and rifles."/>
          <p:cNvPicPr preferRelativeResize="0"/>
          <p:nvPr/>
        </p:nvPicPr>
        <p:blipFill>
          <a:blip r:embed="rId3">
            <a:alphaModFix/>
          </a:blip>
          <a:stretch>
            <a:fillRect/>
          </a:stretch>
        </p:blipFill>
        <p:spPr>
          <a:xfrm>
            <a:off x="1541692" y="2629788"/>
            <a:ext cx="3169910" cy="2377425"/>
          </a:xfrm>
          <a:prstGeom prst="rect">
            <a:avLst/>
          </a:prstGeom>
          <a:noFill/>
          <a:ln>
            <a:noFill/>
          </a:ln>
        </p:spPr>
      </p:pic>
      <p:sp>
        <p:nvSpPr>
          <p:cNvPr id="109" name="Google Shape;109;p20"/>
          <p:cNvSpPr txBox="1"/>
          <p:nvPr/>
        </p:nvSpPr>
        <p:spPr>
          <a:xfrm>
            <a:off x="5814150" y="4568875"/>
            <a:ext cx="1039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Mess Hall</a:t>
            </a:r>
            <a:endParaRPr b="1"/>
          </a:p>
        </p:txBody>
      </p:sp>
      <p:pic>
        <p:nvPicPr>
          <p:cNvPr id="107" name="Google Shape;107;p20" descr="A wood stove sits in the middle of a wooden floor. Long wooden tables and benches sit to the left of the stove. The tables have black tablecloths and the benches are painted blue."/>
          <p:cNvPicPr preferRelativeResize="0"/>
          <p:nvPr/>
        </p:nvPicPr>
        <p:blipFill>
          <a:blip r:embed="rId4">
            <a:alphaModFix/>
          </a:blip>
          <a:stretch>
            <a:fillRect/>
          </a:stretch>
        </p:blipFill>
        <p:spPr>
          <a:xfrm>
            <a:off x="6962175" y="2571750"/>
            <a:ext cx="1870126" cy="24935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E7BB"/>
        </a:solidFill>
        <a:effectLst/>
      </p:bgPr>
    </p:bg>
    <p:spTree>
      <p:nvGrpSpPr>
        <p:cNvPr id="1" name="Shape 113"/>
        <p:cNvGrpSpPr/>
        <p:nvPr/>
      </p:nvGrpSpPr>
      <p:grpSpPr>
        <a:xfrm>
          <a:off x="0" y="0"/>
          <a:ext cx="0" cy="0"/>
          <a:chOff x="0" y="0"/>
          <a:chExt cx="0" cy="0"/>
        </a:xfrm>
      </p:grpSpPr>
      <p:sp>
        <p:nvSpPr>
          <p:cNvPr id="114" name="Google Shape;114;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Abril Fatface"/>
                <a:ea typeface="Abril Fatface"/>
                <a:cs typeface="Abril Fatface"/>
                <a:sym typeface="Abril Fatface"/>
              </a:rPr>
              <a:t>Shops</a:t>
            </a:r>
            <a:endParaRPr>
              <a:latin typeface="Abril Fatface"/>
              <a:ea typeface="Abril Fatface"/>
              <a:cs typeface="Abril Fatface"/>
              <a:sym typeface="Abril Fatface"/>
            </a:endParaRPr>
          </a:p>
        </p:txBody>
      </p:sp>
      <p:sp>
        <p:nvSpPr>
          <p:cNvPr id="115" name="Google Shape;115;p2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buNone/>
            </a:pPr>
            <a:r>
              <a:rPr lang="en-US" dirty="0"/>
              <a:t>The shops building housed a bakery, carpentry shop, and blacksmith shop. Today, visitors can still find a blacksmith working in the shop.</a:t>
            </a:r>
            <a:endParaRPr dirty="0"/>
          </a:p>
          <a:p>
            <a:pPr marL="0" lvl="0" indent="0" algn="l" rtl="0">
              <a:spcBef>
                <a:spcPts val="1200"/>
              </a:spcBef>
              <a:spcAft>
                <a:spcPts val="0"/>
              </a:spcAft>
              <a:buNone/>
            </a:pPr>
            <a:endParaRPr dirty="0"/>
          </a:p>
          <a:p>
            <a:pPr marL="0" lvl="0" indent="0" algn="l" rtl="0">
              <a:spcBef>
                <a:spcPts val="1200"/>
              </a:spcBef>
              <a:spcAft>
                <a:spcPts val="1200"/>
              </a:spcAft>
              <a:buNone/>
            </a:pPr>
            <a:endParaRPr dirty="0"/>
          </a:p>
        </p:txBody>
      </p:sp>
      <p:sp>
        <p:nvSpPr>
          <p:cNvPr id="119" name="Google Shape;119;p21"/>
          <p:cNvSpPr txBox="1"/>
          <p:nvPr/>
        </p:nvSpPr>
        <p:spPr>
          <a:xfrm>
            <a:off x="479525" y="3612575"/>
            <a:ext cx="19821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t>Bakery oven- Could hold up to 300 loaves at a time!</a:t>
            </a:r>
            <a:endParaRPr b="1" dirty="0"/>
          </a:p>
        </p:txBody>
      </p:sp>
      <p:pic>
        <p:nvPicPr>
          <p:cNvPr id="118" name="Google Shape;118;p21" descr="A large brick oven. A large center black metal door is open. Below the door is a pile of wood. Two smaller black metal doors are two the right of the center door."/>
          <p:cNvPicPr preferRelativeResize="0"/>
          <p:nvPr/>
        </p:nvPicPr>
        <p:blipFill>
          <a:blip r:embed="rId3">
            <a:alphaModFix/>
          </a:blip>
          <a:stretch>
            <a:fillRect/>
          </a:stretch>
        </p:blipFill>
        <p:spPr>
          <a:xfrm>
            <a:off x="2461620" y="1971950"/>
            <a:ext cx="2290149" cy="3053527"/>
          </a:xfrm>
          <a:prstGeom prst="rect">
            <a:avLst/>
          </a:prstGeom>
          <a:noFill/>
          <a:ln>
            <a:noFill/>
          </a:ln>
        </p:spPr>
      </p:pic>
      <p:sp>
        <p:nvSpPr>
          <p:cNvPr id="117" name="Google Shape;117;p21"/>
          <p:cNvSpPr txBox="1"/>
          <p:nvPr/>
        </p:nvSpPr>
        <p:spPr>
          <a:xfrm>
            <a:off x="6269938" y="4625275"/>
            <a:ext cx="1671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t>Blacksmith Shop</a:t>
            </a:r>
            <a:endParaRPr b="1" dirty="0"/>
          </a:p>
        </p:txBody>
      </p:sp>
      <p:pic>
        <p:nvPicPr>
          <p:cNvPr id="116" name="Google Shape;116;p21" descr="The forge in the blacksmith shop surrounded by various metal tools. A wood stove and woodpile is in the foreground. "/>
          <p:cNvPicPr preferRelativeResize="0"/>
          <p:nvPr/>
        </p:nvPicPr>
        <p:blipFill rotWithShape="1">
          <a:blip r:embed="rId4">
            <a:alphaModFix/>
          </a:blip>
          <a:srcRect t="16313"/>
          <a:stretch/>
        </p:blipFill>
        <p:spPr>
          <a:xfrm>
            <a:off x="5614225" y="2362201"/>
            <a:ext cx="2982723" cy="2081674"/>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134</TotalTime>
  <Words>733</Words>
  <Application>Microsoft Office PowerPoint</Application>
  <PresentationFormat>On-screen Show (16:9)</PresentationFormat>
  <Paragraphs>65</Paragraphs>
  <Slides>16</Slides>
  <Notes>16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Abril Fatface</vt:lpstr>
      <vt:lpstr>Arial</vt:lpstr>
      <vt:lpstr>Simple Light</vt:lpstr>
      <vt:lpstr>Fort Larned Overview</vt:lpstr>
      <vt:lpstr>Timeline of Fort Larned</vt:lpstr>
      <vt:lpstr>Historical Significance</vt:lpstr>
      <vt:lpstr>Cultural Significance</vt:lpstr>
      <vt:lpstr>Fort Larned Today</vt:lpstr>
      <vt:lpstr>Fort Larned Today</vt:lpstr>
      <vt:lpstr>Buildings / Grounds</vt:lpstr>
      <vt:lpstr>Barracks</vt:lpstr>
      <vt:lpstr>Shops</vt:lpstr>
      <vt:lpstr>Blockhouse</vt:lpstr>
      <vt:lpstr>New Commissary and School</vt:lpstr>
      <vt:lpstr>Old Commissary</vt:lpstr>
      <vt:lpstr>Quartermaster Storehouse</vt:lpstr>
      <vt:lpstr>Officer’s Row</vt:lpstr>
      <vt:lpstr>History and Nature Trail</vt:lpstr>
      <vt:lpstr>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Fort Larned</dc:title>
  <cp:lastModifiedBy>Miller, Brian J</cp:lastModifiedBy>
  <cp:revision>23</cp:revision>
  <dcterms:modified xsi:type="dcterms:W3CDTF">2021-07-17T18:50:39Z</dcterms:modified>
</cp:coreProperties>
</file>